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8" r:id="rId10"/>
    <p:sldId id="264" r:id="rId11"/>
    <p:sldId id="263" r:id="rId12"/>
    <p:sldId id="266" r:id="rId13"/>
    <p:sldId id="269" r:id="rId14"/>
    <p:sldId id="271" r:id="rId15"/>
    <p:sldId id="270" r:id="rId16"/>
    <p:sldId id="272" r:id="rId17"/>
    <p:sldId id="276" r:id="rId18"/>
    <p:sldId id="279" r:id="rId19"/>
    <p:sldId id="280" r:id="rId20"/>
    <p:sldId id="281" r:id="rId21"/>
    <p:sldId id="282" r:id="rId22"/>
    <p:sldId id="283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20208-8EBC-4703-88BC-04063E4D9419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99E04-6806-4782-9DBB-14F127F34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8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99E04-6806-4782-9DBB-14F127F341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6DDB-32B8-58A5-90C9-E0BEED8A9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3B77A-4DC3-280C-633F-0A88EA17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C3A65-279E-BE33-0D51-81587962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A6C9-A59C-ED54-C634-A95C5959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EE76-9690-C750-9AB7-F80C7E9D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0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0185-6F8F-EF0F-EA77-A81B363E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89658-C393-BA6B-51B1-F62A44EB7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874D6-4B18-03D8-1018-9689036E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8BF6-A3F7-7102-BFC8-A2A998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A6707-84F1-6D68-3DB4-5D92ECF1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5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5FC8A-E2D4-767E-F762-8B0B747B7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A3E20-10A0-1886-7822-9B747B0B7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3FB6F-87D7-1AFB-B040-8FD52403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946F-0F60-8F4F-A674-B0C17D78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445A6-8841-901A-48B4-5F3C3700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3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EF2B-6236-1B3F-14C7-E82295FB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FEC72-1525-D718-6522-D5A10862B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2C7EB-052B-B92B-E79E-C6F536AC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78EA-6198-6504-482F-99FE9220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8B5A-52D9-E7B7-902E-B889E6E4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5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FCCF-2F0B-2BE9-F127-D92D2DEB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CF925-31D5-BC88-AE67-825F25DC1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BD7FE-33C5-7781-ED02-B689C656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1C51-6F83-E776-636F-85854062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A138E-099C-40FE-DB3A-3C66114C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0783-B0E6-42E8-D637-60B3886D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7FB0-61B7-19C6-59D8-017C87394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8A626-C9D0-90D5-3C9E-10F1D6E8F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83FE1-3F51-4831-7557-D4B00F07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FD680-5075-C8C9-3E10-BEA59D8D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DFD1C-9938-DD43-28A2-693C4F0F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B44F-0BF1-7AD0-7427-76AB323B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B78DA-1A5E-D198-911E-A31083C12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50F1C-6332-D3F0-DC1A-CA93BD67A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3CA44-8E20-F10C-D11A-87025F9F4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3E198-83DE-B57E-B3F3-349B84535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CE9F39-8E0A-4228-41E1-3C240B2A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140E2-288A-29D6-DEAE-0E2BB0B2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F69F5-F4ED-5B6B-D0FD-C7B52F3F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1807-140E-2621-9993-A8731635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3ABD4-4BC4-6E63-E68A-2AAD6D47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B51-B3B4-AE3B-0890-59010BA9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130AC-C10E-6971-7F7E-DFDCD918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DDB6D-6DDB-7784-4FF9-D6918D43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4953F-DD01-8ABF-039A-2C0EE3CD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6BFA6-FC05-B8C2-1F59-B835F4F8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3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1AF2-E975-4C33-ABA4-7E45747C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80D6-1A71-AA05-BDFC-E35624D1D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C26B6-50C0-6521-50F9-3FB4BB007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B541E-A6A9-045B-5BED-8DAA2C3F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DC17F-F1F0-C3B1-AA27-A78FAB62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E56E0-7696-BDE4-0FB7-D7AC6999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02A6-498D-5B40-C8A5-A9CD2881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0F1CF-A9C6-A4FE-9950-D7F0FA72C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39DD1-8676-51B9-7E6B-BCF2D87D7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350CC-1407-0B78-0D68-1DF2FA80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AF896-56E9-0F6C-674F-213EDDE9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99831-D400-DD11-B03D-FED050D6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2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06AFD9-8EF4-6049-81AC-4EAFDED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C856-6A49-EBE9-C32C-BB0135C1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55F8F-6B8C-BAD9-E3DA-558E42D92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49AB2-1B45-4FD8-8F84-A8C1027AC61C}" type="datetimeFigureOut">
              <a:rPr lang="en-US" smtClean="0"/>
              <a:t>15-Aug-24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093EC-23FD-EDB9-908C-07B75FD08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6B04-540A-D4ED-08CD-121E9302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78FECD-4697-4D33-9573-06DE3F63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E722-2D0C-312E-EB57-60907DAD4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004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419" dirty="0"/>
              <a:t>Diagnóstico de falla de rodamientos con Machine </a:t>
            </a:r>
            <a:r>
              <a:rPr lang="es-419" dirty="0" err="1"/>
              <a:t>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6D453-5A68-00CA-235E-A96C8645D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09112" y="4147045"/>
            <a:ext cx="9583711" cy="3070719"/>
          </a:xfrm>
        </p:spPr>
        <p:txBody>
          <a:bodyPr>
            <a:normAutofit/>
          </a:bodyPr>
          <a:lstStyle/>
          <a:p>
            <a:r>
              <a:rPr lang="es-419" dirty="0"/>
              <a:t>Curso: Machine </a:t>
            </a:r>
            <a:r>
              <a:rPr lang="es-419" dirty="0" err="1"/>
              <a:t>Learning</a:t>
            </a:r>
            <a:endParaRPr lang="es-419" dirty="0"/>
          </a:p>
          <a:p>
            <a:r>
              <a:rPr lang="es-419" dirty="0"/>
              <a:t>Profesor: </a:t>
            </a:r>
            <a:r>
              <a:rPr lang="es-419" dirty="0" err="1"/>
              <a:t>Wester</a:t>
            </a:r>
            <a:r>
              <a:rPr lang="es-419" dirty="0"/>
              <a:t> Zela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435FFB-91B0-879F-10A8-8AF8527D3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22202"/>
            <a:ext cx="1824018" cy="229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52C6F0-93D7-BE40-739E-8C66385F155F}"/>
              </a:ext>
            </a:extLst>
          </p:cNvPr>
          <p:cNvSpPr txBox="1">
            <a:spLocks/>
          </p:cNvSpPr>
          <p:nvPr/>
        </p:nvSpPr>
        <p:spPr>
          <a:xfrm>
            <a:off x="-629479" y="-10897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Maestr</a:t>
            </a:r>
            <a:r>
              <a:rPr lang="es-419" sz="3600" dirty="0" err="1"/>
              <a:t>ía</a:t>
            </a:r>
            <a:r>
              <a:rPr lang="es-419" sz="3600" dirty="0"/>
              <a:t> en Inteligencia Artificial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28A2129-4418-A642-8DDA-7E205402236E}"/>
              </a:ext>
            </a:extLst>
          </p:cNvPr>
          <p:cNvSpPr txBox="1">
            <a:spLocks/>
          </p:cNvSpPr>
          <p:nvPr/>
        </p:nvSpPr>
        <p:spPr>
          <a:xfrm>
            <a:off x="3227990" y="4002599"/>
            <a:ext cx="9583711" cy="3070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 Johan Manuel </a:t>
            </a:r>
            <a:r>
              <a:rPr lang="es-419" dirty="0" err="1"/>
              <a:t>Callomamani</a:t>
            </a:r>
            <a:r>
              <a:rPr lang="es-419" dirty="0"/>
              <a:t> </a:t>
            </a:r>
            <a:r>
              <a:rPr lang="es-419" dirty="0" err="1"/>
              <a:t>Buendia</a:t>
            </a:r>
            <a:endParaRPr lang="es-419" dirty="0"/>
          </a:p>
          <a:p>
            <a:pPr>
              <a:spcAft>
                <a:spcPts val="800"/>
              </a:spcAft>
            </a:pPr>
            <a:r>
              <a:rPr lang="es-ES" dirty="0"/>
              <a:t>Paul </a:t>
            </a:r>
            <a:r>
              <a:rPr lang="es-ES" dirty="0" err="1"/>
              <a:t>Malher</a:t>
            </a:r>
            <a:r>
              <a:rPr lang="es-ES" dirty="0"/>
              <a:t> Cusi </a:t>
            </a:r>
            <a:r>
              <a:rPr lang="es-ES" dirty="0" err="1"/>
              <a:t>Huaman</a:t>
            </a:r>
            <a:endParaRPr lang="es-PE" dirty="0"/>
          </a:p>
          <a:p>
            <a:pPr>
              <a:spcAft>
                <a:spcPts val="800"/>
              </a:spcAft>
            </a:pPr>
            <a:r>
              <a:rPr lang="es-ES" dirty="0"/>
              <a:t>Adolfo Eder Ramón Prado</a:t>
            </a:r>
            <a:endParaRPr lang="es-PE" dirty="0"/>
          </a:p>
          <a:p>
            <a:pPr>
              <a:spcAft>
                <a:spcPts val="800"/>
              </a:spcAft>
            </a:pPr>
            <a:r>
              <a:rPr lang="es-ES" dirty="0"/>
              <a:t>Jairo Pinedo Taquia</a:t>
            </a:r>
            <a:endParaRPr lang="es-PE" dirty="0"/>
          </a:p>
          <a:p>
            <a:pPr>
              <a:spcAft>
                <a:spcPts val="800"/>
              </a:spcAft>
            </a:pPr>
            <a:r>
              <a:rPr lang="es-ES" dirty="0"/>
              <a:t>Cesar Augusto Vicuña </a:t>
            </a:r>
            <a:r>
              <a:rPr lang="es-ES" dirty="0" err="1"/>
              <a:t>Huaylinos</a:t>
            </a:r>
            <a:endParaRPr lang="es-P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8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AEB-E828-03B0-4ADA-D1A0392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C96-2FF2-5C56-C30E-9A40EB28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6" y="1825626"/>
            <a:ext cx="9680895" cy="877420"/>
          </a:xfrm>
        </p:spPr>
        <p:txBody>
          <a:bodyPr>
            <a:normAutofit/>
          </a:bodyPr>
          <a:lstStyle/>
          <a:p>
            <a:r>
              <a:rPr lang="en-US" dirty="0"/>
              <a:t>Dataset </a:t>
            </a:r>
            <a:r>
              <a:rPr lang="es-PE" dirty="0"/>
              <a:t>características</a:t>
            </a:r>
            <a:r>
              <a:rPr lang="en-US" dirty="0"/>
              <a:t> </a:t>
            </a:r>
            <a:r>
              <a:rPr lang="en-US" dirty="0" err="1"/>
              <a:t>estadísticas</a:t>
            </a:r>
            <a:r>
              <a:rPr lang="en-US" dirty="0"/>
              <a:t> de </a:t>
            </a:r>
            <a:r>
              <a:rPr lang="en-US" dirty="0" err="1"/>
              <a:t>señales</a:t>
            </a:r>
            <a:r>
              <a:rPr lang="en-US" dirty="0"/>
              <a:t>(9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B8C5C8-B6D1-B056-0476-BC5C205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68" y="2837984"/>
            <a:ext cx="2901700" cy="848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32F78-89A1-8A06-0299-1A31B8CC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8" y="4088247"/>
            <a:ext cx="2901700" cy="842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972B84-92D8-744E-2761-309F3BDB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68" y="5330016"/>
            <a:ext cx="2901700" cy="826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CAE852-B164-27C3-75BF-A3A10D656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140" y="2837985"/>
            <a:ext cx="3153415" cy="914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D2D18C-17D1-5203-C276-3020A6D17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40" y="4024144"/>
            <a:ext cx="3279016" cy="9507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12FCE3-23AE-9755-07BB-3ECEAD156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141" y="5330016"/>
            <a:ext cx="3279016" cy="944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D05F84-7DE2-90FA-26D6-D5B18C78F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6828" y="2837984"/>
            <a:ext cx="3016832" cy="8774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029FF8-B55B-1089-1A7A-F1876A1C6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828" y="4024144"/>
            <a:ext cx="3252718" cy="9507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727986-056B-765D-537C-7E3A14CA3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6828" y="5330016"/>
            <a:ext cx="3307143" cy="9443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0F8A64-17B0-D758-6A88-DAEBB40AEB77}"/>
              </a:ext>
            </a:extLst>
          </p:cNvPr>
          <p:cNvSpPr txBox="1"/>
          <p:nvPr/>
        </p:nvSpPr>
        <p:spPr>
          <a:xfrm>
            <a:off x="1519040" y="3686118"/>
            <a:ext cx="14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máximo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F56BFF-08AE-BAB7-FE25-2065E5893F52}"/>
              </a:ext>
            </a:extLst>
          </p:cNvPr>
          <p:cNvSpPr txBox="1"/>
          <p:nvPr/>
        </p:nvSpPr>
        <p:spPr>
          <a:xfrm>
            <a:off x="1519040" y="4974876"/>
            <a:ext cx="14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mínimo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233659-58F8-601A-0E20-84C1ED875160}"/>
              </a:ext>
            </a:extLst>
          </p:cNvPr>
          <p:cNvSpPr txBox="1"/>
          <p:nvPr/>
        </p:nvSpPr>
        <p:spPr>
          <a:xfrm>
            <a:off x="1519040" y="6217404"/>
            <a:ext cx="1405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media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BAEEAB-7AAB-FB5E-5AA6-66F2027A88C8}"/>
              </a:ext>
            </a:extLst>
          </p:cNvPr>
          <p:cNvSpPr txBox="1"/>
          <p:nvPr/>
        </p:nvSpPr>
        <p:spPr>
          <a:xfrm>
            <a:off x="5034936" y="3740723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Desviación estándar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E11711-0F79-4B9D-C207-21025F4B073E}"/>
              </a:ext>
            </a:extLst>
          </p:cNvPr>
          <p:cNvSpPr txBox="1"/>
          <p:nvPr/>
        </p:nvSpPr>
        <p:spPr>
          <a:xfrm>
            <a:off x="5034936" y="4974876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Media cuadrática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12222F-3267-C9BC-6BBB-9F060399B9E8}"/>
              </a:ext>
            </a:extLst>
          </p:cNvPr>
          <p:cNvSpPr txBox="1"/>
          <p:nvPr/>
        </p:nvSpPr>
        <p:spPr>
          <a:xfrm>
            <a:off x="5034936" y="6274340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 err="1"/>
              <a:t>skewness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FB1D35-159D-4ACB-49F6-10CABF934FA3}"/>
              </a:ext>
            </a:extLst>
          </p:cNvPr>
          <p:cNvSpPr txBox="1"/>
          <p:nvPr/>
        </p:nvSpPr>
        <p:spPr>
          <a:xfrm>
            <a:off x="9204747" y="3677977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 err="1"/>
              <a:t>kurtosis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BFE935-AB76-EF24-5C38-E064B035E1CA}"/>
              </a:ext>
            </a:extLst>
          </p:cNvPr>
          <p:cNvSpPr txBox="1"/>
          <p:nvPr/>
        </p:nvSpPr>
        <p:spPr>
          <a:xfrm>
            <a:off x="9204746" y="4974876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Factor de cresta</a:t>
            </a:r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39C30E-7794-EF6F-21A1-ADCE964F877D}"/>
              </a:ext>
            </a:extLst>
          </p:cNvPr>
          <p:cNvSpPr txBox="1"/>
          <p:nvPr/>
        </p:nvSpPr>
        <p:spPr>
          <a:xfrm>
            <a:off x="9204746" y="6323598"/>
            <a:ext cx="2216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Factor de forma</a:t>
            </a:r>
            <a:endParaRPr lang="en-US" sz="1600" dirty="0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D4526514-5587-A04A-E792-397DC9F222C2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2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12FB-A0D6-AFF8-54A7-ACE4F5AB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Preparación de la información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C2B3-F07A-16A3-A152-5C820C999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Se realizo a través de Python.</a:t>
            </a:r>
          </a:p>
          <a:p>
            <a:endParaRPr lang="en-US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440B2EBD-D5CE-580D-2A08-327936A4C89D}"/>
              </a:ext>
            </a:extLst>
          </p:cNvPr>
          <p:cNvSpPr/>
          <p:nvPr/>
        </p:nvSpPr>
        <p:spPr>
          <a:xfrm>
            <a:off x="775987" y="2793534"/>
            <a:ext cx="1421934" cy="3238150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en el tiempo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0931635-332B-7D0B-C3EF-5F3802B46020}"/>
              </a:ext>
            </a:extLst>
          </p:cNvPr>
          <p:cNvSpPr/>
          <p:nvPr/>
        </p:nvSpPr>
        <p:spPr>
          <a:xfrm>
            <a:off x="5426982" y="5236828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2AE661C-4438-7811-8DB1-7C26572DE7C0}"/>
              </a:ext>
            </a:extLst>
          </p:cNvPr>
          <p:cNvSpPr/>
          <p:nvPr/>
        </p:nvSpPr>
        <p:spPr>
          <a:xfrm>
            <a:off x="2340189" y="3091343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41451D-24CE-3010-4F41-E0C31739FC77}"/>
              </a:ext>
            </a:extLst>
          </p:cNvPr>
          <p:cNvSpPr/>
          <p:nvPr/>
        </p:nvSpPr>
        <p:spPr>
          <a:xfrm rot="5400000">
            <a:off x="3866296" y="3976382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EE78BB-E94F-DB45-7CEB-38FD43AF0A02}"/>
              </a:ext>
            </a:extLst>
          </p:cNvPr>
          <p:cNvSpPr/>
          <p:nvPr/>
        </p:nvSpPr>
        <p:spPr>
          <a:xfrm>
            <a:off x="3337789" y="4748170"/>
            <a:ext cx="1858161" cy="15645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Se analiza y determina en qué fecha comienza la falla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7928C7-B6D4-67F0-39A1-31E8B9D663F6}"/>
              </a:ext>
            </a:extLst>
          </p:cNvPr>
          <p:cNvSpPr/>
          <p:nvPr/>
        </p:nvSpPr>
        <p:spPr>
          <a:xfrm>
            <a:off x="3287801" y="2978091"/>
            <a:ext cx="1858161" cy="81373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Transformación a dominio de frecuencias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F3DC61-07C0-B584-579F-94583CA88C6C}"/>
              </a:ext>
            </a:extLst>
          </p:cNvPr>
          <p:cNvSpPr/>
          <p:nvPr/>
        </p:nvSpPr>
        <p:spPr>
          <a:xfrm>
            <a:off x="6459163" y="4906570"/>
            <a:ext cx="1858161" cy="124774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Agregamos variable objetivo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11D1D4-311E-D8AA-7AFF-2CB174493581}"/>
              </a:ext>
            </a:extLst>
          </p:cNvPr>
          <p:cNvSpPr/>
          <p:nvPr/>
        </p:nvSpPr>
        <p:spPr>
          <a:xfrm>
            <a:off x="6459163" y="2898396"/>
            <a:ext cx="1858161" cy="111043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Transformación a características de señales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0673B1-0346-7663-C24A-F05AA66DD3FA}"/>
              </a:ext>
            </a:extLst>
          </p:cNvPr>
          <p:cNvSpPr/>
          <p:nvPr/>
        </p:nvSpPr>
        <p:spPr>
          <a:xfrm rot="16200000">
            <a:off x="6864325" y="4144911"/>
            <a:ext cx="801149" cy="5872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994DA27-C800-4046-AD30-044FD2ED393E}"/>
              </a:ext>
            </a:extLst>
          </p:cNvPr>
          <p:cNvSpPr/>
          <p:nvPr/>
        </p:nvSpPr>
        <p:spPr>
          <a:xfrm>
            <a:off x="8774889" y="2793534"/>
            <a:ext cx="994096" cy="780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35F69D-EF48-8941-1D41-076913E207FA}"/>
              </a:ext>
            </a:extLst>
          </p:cNvPr>
          <p:cNvSpPr/>
          <p:nvPr/>
        </p:nvSpPr>
        <p:spPr>
          <a:xfrm>
            <a:off x="8786419" y="3890396"/>
            <a:ext cx="994096" cy="780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D612F61-B008-7BF2-B54C-35F5462C12E5}"/>
              </a:ext>
            </a:extLst>
          </p:cNvPr>
          <p:cNvSpPr/>
          <p:nvPr/>
        </p:nvSpPr>
        <p:spPr>
          <a:xfrm>
            <a:off x="8786419" y="5033046"/>
            <a:ext cx="994096" cy="780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D3F6A40A-F7AD-6E34-8981-4E0A89D88D82}"/>
              </a:ext>
            </a:extLst>
          </p:cNvPr>
          <p:cNvSpPr/>
          <p:nvPr/>
        </p:nvSpPr>
        <p:spPr>
          <a:xfrm>
            <a:off x="9892206" y="2547457"/>
            <a:ext cx="1650716" cy="88154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en el tiempo</a:t>
            </a:r>
            <a:endParaRPr lang="en-US" dirty="0"/>
          </a:p>
        </p:txBody>
      </p: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9FE51B2C-164D-2243-2F97-F52778C3F99B}"/>
              </a:ext>
            </a:extLst>
          </p:cNvPr>
          <p:cNvSpPr/>
          <p:nvPr/>
        </p:nvSpPr>
        <p:spPr>
          <a:xfrm>
            <a:off x="9892206" y="3829225"/>
            <a:ext cx="1650716" cy="88154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en la frecuencia</a:t>
            </a:r>
            <a:endParaRPr lang="en-US" dirty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78BADC97-6A9C-C5DE-2AC1-2F815FF95FAB}"/>
              </a:ext>
            </a:extLst>
          </p:cNvPr>
          <p:cNvSpPr/>
          <p:nvPr/>
        </p:nvSpPr>
        <p:spPr>
          <a:xfrm>
            <a:off x="9892206" y="4970887"/>
            <a:ext cx="1650716" cy="88154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Data vibración característica</a:t>
            </a:r>
            <a:endParaRPr 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1E5E665-C82F-7B71-F2A0-CA333901ED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65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63F-9164-4CB4-D673-4B108CE5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Modelos utilizados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EB47-AFAB-0714-FF6D-2D7D5C2D2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Algoritmos</a:t>
            </a:r>
            <a:r>
              <a:rPr lang="en-US" dirty="0"/>
              <a:t> de machine learning:</a:t>
            </a:r>
          </a:p>
          <a:p>
            <a:pPr marL="0" indent="0">
              <a:buNone/>
            </a:pPr>
            <a:r>
              <a:rPr lang="en-US" dirty="0"/>
              <a:t>Para </a:t>
            </a:r>
            <a:r>
              <a:rPr lang="en-US" dirty="0" err="1"/>
              <a:t>los</a:t>
            </a:r>
            <a:r>
              <a:rPr lang="en-US" dirty="0"/>
              <a:t> 3 datasets </a:t>
            </a:r>
            <a:r>
              <a:rPr lang="en-US" b="1" u="sng" dirty="0" err="1"/>
              <a:t>utilizamos</a:t>
            </a:r>
            <a:r>
              <a:rPr lang="en-US" b="1" u="sng" dirty="0"/>
              <a:t> </a:t>
            </a:r>
            <a:r>
              <a:rPr lang="en-US" b="1" u="sng" dirty="0" err="1"/>
              <a:t>los</a:t>
            </a:r>
            <a:r>
              <a:rPr lang="en-US" b="1" u="sng" dirty="0"/>
              <a:t> </a:t>
            </a:r>
            <a:r>
              <a:rPr lang="en-US" b="1" u="sng" dirty="0" err="1"/>
              <a:t>siguientes</a:t>
            </a:r>
            <a:r>
              <a:rPr lang="en-US" b="1" u="sng" dirty="0"/>
              <a:t> </a:t>
            </a:r>
            <a:r>
              <a:rPr lang="en-US" b="1" u="sng" dirty="0" err="1"/>
              <a:t>modelos</a:t>
            </a:r>
            <a:r>
              <a:rPr lang="en-US" b="1" u="sng" dirty="0"/>
              <a:t> de machine learning </a:t>
            </a:r>
            <a:r>
              <a:rPr lang="en-US" b="1" u="sng" dirty="0" err="1"/>
              <a:t>supervisados</a:t>
            </a:r>
            <a:r>
              <a:rPr lang="en-US" b="1" u="sng" dirty="0"/>
              <a:t>, decision tree, logistic regression, random forest, extreme gradient boosting (</a:t>
            </a:r>
            <a:r>
              <a:rPr lang="en-US" b="1" u="sng" dirty="0" err="1"/>
              <a:t>XGBoost</a:t>
            </a:r>
            <a:r>
              <a:rPr lang="en-US" b="1" u="sng" dirty="0"/>
              <a:t>).</a:t>
            </a:r>
          </a:p>
          <a:p>
            <a:pPr marL="0" indent="0">
              <a:buNone/>
            </a:pPr>
            <a:r>
              <a:rPr lang="en-US" b="1" u="sng" dirty="0"/>
              <a:t>No </a:t>
            </a:r>
            <a:r>
              <a:rPr lang="en-US" b="1" u="sng" dirty="0" err="1"/>
              <a:t>aplicamos</a:t>
            </a:r>
            <a:r>
              <a:rPr lang="en-US" b="1" u="sng" dirty="0"/>
              <a:t> </a:t>
            </a:r>
            <a:r>
              <a:rPr lang="en-US" b="1" u="sng" dirty="0" err="1"/>
              <a:t>escalamiento</a:t>
            </a:r>
            <a:r>
              <a:rPr lang="en-US" dirty="0"/>
              <a:t>, para las dataset del </a:t>
            </a:r>
            <a:r>
              <a:rPr lang="en-US" dirty="0" err="1"/>
              <a:t>dominio</a:t>
            </a:r>
            <a:r>
              <a:rPr lang="en-US" dirty="0"/>
              <a:t> del </a:t>
            </a:r>
            <a:r>
              <a:rPr lang="en-US" dirty="0" err="1"/>
              <a:t>tiempo</a:t>
            </a:r>
            <a:r>
              <a:rPr lang="en-US" dirty="0"/>
              <a:t> y </a:t>
            </a:r>
            <a:r>
              <a:rPr lang="en-US" dirty="0" err="1"/>
              <a:t>frecuencia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dataset de </a:t>
            </a:r>
            <a:r>
              <a:rPr lang="en-US" dirty="0" err="1"/>
              <a:t>caracteristicas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Dividimos</a:t>
            </a:r>
            <a:r>
              <a:rPr lang="en-US" dirty="0"/>
              <a:t> la data de </a:t>
            </a:r>
            <a:r>
              <a:rPr lang="en-US" b="1" u="sng" dirty="0" err="1"/>
              <a:t>entrenamiento</a:t>
            </a:r>
            <a:r>
              <a:rPr lang="en-US" b="1" u="sng" dirty="0"/>
              <a:t> y de </a:t>
            </a:r>
            <a:r>
              <a:rPr lang="en-US" b="1" u="sng" dirty="0" err="1"/>
              <a:t>prueba</a:t>
            </a:r>
            <a:r>
              <a:rPr lang="en-US" b="1" u="sng" dirty="0"/>
              <a:t> </a:t>
            </a:r>
            <a:r>
              <a:rPr lang="en-US" b="1" u="sng" dirty="0" err="1"/>
              <a:t>en</a:t>
            </a:r>
            <a:r>
              <a:rPr lang="en-US" b="1" u="sng" dirty="0"/>
              <a:t> 80% y 20% </a:t>
            </a:r>
            <a:r>
              <a:rPr lang="en-US" b="1" u="sng" dirty="0" err="1"/>
              <a:t>respectivamente</a:t>
            </a:r>
            <a:r>
              <a:rPr lang="en-US" b="1" u="sng" dirty="0"/>
              <a:t>.</a:t>
            </a:r>
          </a:p>
          <a:p>
            <a:pPr marL="0" indent="0">
              <a:buNone/>
            </a:pPr>
            <a:r>
              <a:rPr lang="en-US" dirty="0" err="1"/>
              <a:t>Hacemos</a:t>
            </a:r>
            <a:r>
              <a:rPr lang="en-US" b="1" u="sng" dirty="0"/>
              <a:t> </a:t>
            </a:r>
            <a:r>
              <a:rPr lang="en-US" b="1" u="sng" dirty="0" err="1"/>
              <a:t>uso</a:t>
            </a:r>
            <a:r>
              <a:rPr lang="en-US" b="1" u="sng" dirty="0"/>
              <a:t> de la </a:t>
            </a:r>
            <a:r>
              <a:rPr lang="en-US" b="1" u="sng" dirty="0" err="1"/>
              <a:t>matriz</a:t>
            </a:r>
            <a:r>
              <a:rPr lang="en-US" b="1" u="sng" dirty="0"/>
              <a:t> de confusion </a:t>
            </a:r>
            <a:r>
              <a:rPr lang="en-US" dirty="0"/>
              <a:t>para </a:t>
            </a:r>
            <a:r>
              <a:rPr lang="en-US" dirty="0" err="1"/>
              <a:t>analizar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70A329-8DEA-59C9-4CAB-6CFAFB286E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3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477D-015F-4558-E46C-9850A647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6CC2-0F69-552C-626B-A655D20F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95" y="1411967"/>
            <a:ext cx="3320142" cy="4784181"/>
          </a:xfrm>
        </p:spPr>
        <p:txBody>
          <a:bodyPr/>
          <a:lstStyle/>
          <a:p>
            <a:r>
              <a:rPr lang="es-419" dirty="0" err="1"/>
              <a:t>Decision</a:t>
            </a:r>
            <a:r>
              <a:rPr lang="es-419" dirty="0"/>
              <a:t> </a:t>
            </a:r>
            <a:r>
              <a:rPr lang="es-419" dirty="0" err="1"/>
              <a:t>tree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C9D30F-62BA-2D66-B559-D9CAC8E69E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CFA27-3CA5-2664-6400-7A782960F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763" y="1382917"/>
            <a:ext cx="4513804" cy="1731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D980F-1905-B7E2-5059-A63A94B50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229" y="4750502"/>
            <a:ext cx="4513804" cy="1731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0BDB4-9254-F82D-B8EB-4FEA7DCE5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98" y="3025924"/>
            <a:ext cx="4669035" cy="17913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8732DE-916D-8C86-BDB4-195162384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355" y="3101038"/>
            <a:ext cx="2961790" cy="16012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2ADB34-ED37-08A5-71AF-0FEA30251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392" y="4720490"/>
            <a:ext cx="2941221" cy="16012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AEA150-2E5D-CA9E-53AB-2C17C6CD8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363" y="1387573"/>
            <a:ext cx="3027158" cy="16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8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733F-45C8-C89A-A267-A9B58A78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D39A-9790-25EE-14BA-4A711A16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971" cy="4351338"/>
          </a:xfrm>
        </p:spPr>
        <p:txBody>
          <a:bodyPr>
            <a:normAutofit/>
          </a:bodyPr>
          <a:lstStyle/>
          <a:p>
            <a:r>
              <a:rPr lang="es-419" dirty="0" err="1"/>
              <a:t>Logistic</a:t>
            </a:r>
            <a:r>
              <a:rPr lang="es-419" dirty="0"/>
              <a:t> </a:t>
            </a:r>
            <a:r>
              <a:rPr lang="es-419" dirty="0" err="1"/>
              <a:t>regression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97AB21-A9B4-D2D4-7D5A-35F3877314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6A4F8-EB4D-E46D-DCA3-CA49FA2F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09" y="1825625"/>
            <a:ext cx="3910158" cy="1500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41F3F-A7D9-FD85-7522-EA138727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49" y="1867761"/>
            <a:ext cx="3060282" cy="1415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04D332-51A2-5CEF-2045-99F6F59A5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09" y="4851206"/>
            <a:ext cx="3910158" cy="150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406ACC-0DDA-2821-A440-698E9A77C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649" y="4983617"/>
            <a:ext cx="3060282" cy="14361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801D53-B5B9-B7A7-E88C-33F42ABA8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025" y="3428132"/>
            <a:ext cx="3454925" cy="13255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490CE8-A3BF-E6F6-E336-F3A8F8D11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649" y="3323943"/>
            <a:ext cx="2956039" cy="161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D519-3EE7-561D-FB2A-A4F30AF3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FCB3-786E-892E-DE70-A79C7EC9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2435" cy="4351338"/>
          </a:xfrm>
        </p:spPr>
        <p:txBody>
          <a:bodyPr/>
          <a:lstStyle/>
          <a:p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9C555AB-0DA8-5F1C-A891-13E9AD12D0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581F9-2201-0E05-FFC2-E920B84D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629" y="3495201"/>
            <a:ext cx="3532938" cy="1355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FB17A-FBCA-8C74-CA86-DEAF46D59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450" y="3389985"/>
            <a:ext cx="2727341" cy="1460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9765FB-9C70-0D72-B408-6D4D4BF97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343" y="5040969"/>
            <a:ext cx="3784224" cy="14519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61B170-6B30-6B07-487C-9478B2566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597" y="4971942"/>
            <a:ext cx="2782194" cy="15209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68250E-E3B9-E193-48AC-CA4241456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278" y="1929396"/>
            <a:ext cx="3532939" cy="13554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0F75FA-2476-5914-B52E-166F7A12B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6148" y="1757495"/>
            <a:ext cx="2782195" cy="147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293-D291-BB08-DD23-4BBFF96C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CA74-EE24-F5E9-5C5F-B08364C1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31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0EBEBC5-AD2C-4F8D-4494-333B307BFF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18AC9-F7D5-EF04-1BC0-8189AAA9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31" y="4788570"/>
            <a:ext cx="4522836" cy="1735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D3E66C-CED9-F46E-793B-F787AFBB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86" y="4788570"/>
            <a:ext cx="2697202" cy="1472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A2DBFA-78D0-108B-2D04-601B542A2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236" y="3006616"/>
            <a:ext cx="4470331" cy="17151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A526A7-00B4-C101-3CE7-A25F8665B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565" y="3125033"/>
            <a:ext cx="2786643" cy="14783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B4B52B-412A-2623-0EA2-E6C1CCF65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161" y="1396950"/>
            <a:ext cx="4195406" cy="16096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2BF9D0-02DE-AB8F-EA15-1CB6601C0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504" y="1463040"/>
            <a:ext cx="2786643" cy="14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0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881B-666E-6F12-BFE4-14DC08F7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RE-SAMPLE</a:t>
            </a:r>
            <a:endParaRPr lang="es-P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9653DB-D639-0BC6-CE0B-E5795FB09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013" b="6453"/>
          <a:stretch/>
        </p:blipFill>
        <p:spPr>
          <a:xfrm>
            <a:off x="1528572" y="1690688"/>
            <a:ext cx="3825748" cy="1328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038A1-03A4-A0C3-BC50-365F3927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r="14188"/>
          <a:stretch/>
        </p:blipFill>
        <p:spPr bwMode="auto">
          <a:xfrm>
            <a:off x="1528572" y="3104832"/>
            <a:ext cx="3825748" cy="32654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02C6D-0890-CB0C-E2B2-98C8B2534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817" b="9673"/>
          <a:stretch/>
        </p:blipFill>
        <p:spPr>
          <a:xfrm>
            <a:off x="6690360" y="1690688"/>
            <a:ext cx="3973068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F65CC-782A-93B4-B59C-3F9C13EC9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r="11631"/>
          <a:stretch/>
        </p:blipFill>
        <p:spPr bwMode="auto">
          <a:xfrm>
            <a:off x="6379844" y="3104832"/>
            <a:ext cx="4283583" cy="34182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183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477D-015F-4558-E46C-9850A647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6CC2-0F69-552C-626B-A655D20FE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595" y="1411967"/>
            <a:ext cx="3320142" cy="4784181"/>
          </a:xfrm>
        </p:spPr>
        <p:txBody>
          <a:bodyPr/>
          <a:lstStyle/>
          <a:p>
            <a:r>
              <a:rPr lang="es-419" dirty="0" err="1"/>
              <a:t>Decision</a:t>
            </a:r>
            <a:r>
              <a:rPr lang="es-419" dirty="0"/>
              <a:t> </a:t>
            </a:r>
            <a:r>
              <a:rPr lang="es-419" dirty="0" err="1"/>
              <a:t>tree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BC9D30F-62BA-2D66-B559-D9CAC8E69E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B895D-E712-A975-92DB-0D5498CB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552" y="3001796"/>
            <a:ext cx="4084510" cy="1567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9EFB1-74EB-B2AD-0746-AE29CF25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479" y="2950468"/>
            <a:ext cx="2712337" cy="1480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51813-04EF-8F02-9BEA-B4CB0E3C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869" y="4695932"/>
            <a:ext cx="3996193" cy="1533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7CD724-0DC5-5BBA-629E-9F24E044C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843" y="4505482"/>
            <a:ext cx="2847833" cy="15671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B5B44E-1285-EBFF-EACD-496112732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556" y="1395451"/>
            <a:ext cx="4084506" cy="15671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86C443-1B9E-FE8B-6521-074B1C50F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912" y="1395453"/>
            <a:ext cx="2745788" cy="14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733F-45C8-C89A-A267-A9B58A78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CD39A-9790-25EE-14BA-4A711A16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971" cy="4351338"/>
          </a:xfrm>
        </p:spPr>
        <p:txBody>
          <a:bodyPr>
            <a:normAutofit/>
          </a:bodyPr>
          <a:lstStyle/>
          <a:p>
            <a:r>
              <a:rPr lang="es-419" dirty="0" err="1"/>
              <a:t>Logistic</a:t>
            </a:r>
            <a:r>
              <a:rPr lang="es-419" dirty="0"/>
              <a:t> </a:t>
            </a:r>
            <a:r>
              <a:rPr lang="es-419" dirty="0" err="1"/>
              <a:t>regression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97AB21-A9B4-D2D4-7D5A-35F3877314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A29C6-301D-E5EA-4D84-8FC42CC7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854" y="1757495"/>
            <a:ext cx="3821713" cy="1466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15E9B-059E-F4C7-F726-C54499783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71" y="1690688"/>
            <a:ext cx="2845349" cy="15476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D9E01-056D-06AD-72D0-6687379D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53" y="5048095"/>
            <a:ext cx="3821713" cy="146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59A720-DA14-5BEC-C99F-FAF703A5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311" y="4987743"/>
            <a:ext cx="2930542" cy="1611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DDAEB-9A1D-FAD5-167A-BD6F75F7C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853" y="3402795"/>
            <a:ext cx="3821713" cy="14662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61E65C-82A4-9A86-8493-CB92EE484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311" y="3339500"/>
            <a:ext cx="2876509" cy="15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6A2D-C4E6-CDB2-4781-DDC96B22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CCD82-E086-AEC8-8B00-00EF097C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419" dirty="0"/>
              <a:t>Resumen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Problemática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Descripción de los datos(variables)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Descripción de los datos(Objetivo)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Preparación de la información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Modelos Utilizados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Resultados y comparaciones finales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Recomendaciones</a:t>
            </a:r>
          </a:p>
          <a:p>
            <a:pPr marL="514350" indent="-514350">
              <a:buFont typeface="+mj-lt"/>
              <a:buAutoNum type="arabicPeriod"/>
            </a:pPr>
            <a:r>
              <a:rPr lang="es-419" dirty="0"/>
              <a:t>Conclusiones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0411E9-E761-1A71-1F26-B56E602DE7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549" y="22202"/>
            <a:ext cx="1824018" cy="229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18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D519-3EE7-561D-FB2A-A4F30AF3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FCB3-786E-892E-DE70-A79C7EC9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2435" cy="4351338"/>
          </a:xfrm>
        </p:spPr>
        <p:txBody>
          <a:bodyPr/>
          <a:lstStyle/>
          <a:p>
            <a:r>
              <a:rPr lang="es-419" dirty="0" err="1"/>
              <a:t>Random</a:t>
            </a:r>
            <a:r>
              <a:rPr lang="es-419" dirty="0"/>
              <a:t> </a:t>
            </a:r>
            <a:r>
              <a:rPr lang="es-419" dirty="0" err="1"/>
              <a:t>forest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9C555AB-0DA8-5F1C-A891-13E9AD12D0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21EA2-CAC2-0D4E-742C-44D7069DF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42" y="3263731"/>
            <a:ext cx="3819125" cy="1465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B8432-97B7-196F-FF25-4A7E12F4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914" y="3263730"/>
            <a:ext cx="2780440" cy="14652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BA1EED-2E98-CC5F-018E-CA52F9668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442" y="4775551"/>
            <a:ext cx="3819125" cy="1465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577604-5744-6F6C-6759-F561784E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368" y="4862501"/>
            <a:ext cx="2773985" cy="15074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6E8CEF-8DAA-BD5E-E3D8-1AF053B31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4869" y="1690688"/>
            <a:ext cx="3819125" cy="1465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0E42E2-5E93-8F75-4B2E-9A06EAADF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369" y="1621219"/>
            <a:ext cx="2773985" cy="15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293-D291-BB08-DD23-4BBFF96C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 y comparaciones finales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CA74-EE24-F5E9-5C5F-B08364C1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31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  <a:r>
              <a:rPr lang="es-419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frecuencia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Dataset de </a:t>
            </a:r>
            <a:r>
              <a:rPr lang="en-US" dirty="0" err="1"/>
              <a:t>caracteristicas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0EBEBC5-AD2C-4F8D-4494-333B307BFF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AEB98-74E4-1F92-C53B-346D274A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985" y="4912396"/>
            <a:ext cx="3884063" cy="1490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DF1BC-D85B-08B2-650B-017049A6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333" y="4912396"/>
            <a:ext cx="2974911" cy="1597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2E895-2010-42AA-87A1-EB26B8F6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985" y="3228020"/>
            <a:ext cx="4030896" cy="1546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AA9621-EBAC-7A9A-B4FC-36C9FFE87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681" y="3207149"/>
            <a:ext cx="2974911" cy="16165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83BC3-8B3A-8108-F6C5-E6B898703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335" y="1542551"/>
            <a:ext cx="4213361" cy="1616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8ED89D-55F1-7312-A38F-DD4B985D6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031" y="1524224"/>
            <a:ext cx="2946213" cy="16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0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3481-7982-0C00-E784-67BD3859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Resumen</a:t>
            </a:r>
            <a:endParaRPr lang="es-P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65D85-F4F2-49AC-A973-B7231568D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" y="2012220"/>
            <a:ext cx="3975100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889E5-5B4D-1DFF-30A9-EC7F56B8143A}"/>
              </a:ext>
            </a:extLst>
          </p:cNvPr>
          <p:cNvSpPr txBox="1"/>
          <p:nvPr/>
        </p:nvSpPr>
        <p:spPr>
          <a:xfrm>
            <a:off x="963168" y="1590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Precisión por modelo antes del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re-muestreo</a:t>
            </a: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datos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123CC-A890-06C9-4A29-6FA56706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69" y="2012220"/>
            <a:ext cx="4342871" cy="14167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449D44-AB88-CC9E-9A2B-7D8B8E1E049A}"/>
              </a:ext>
            </a:extLst>
          </p:cNvPr>
          <p:cNvSpPr txBox="1"/>
          <p:nvPr/>
        </p:nvSpPr>
        <p:spPr>
          <a:xfrm>
            <a:off x="6251448" y="1590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1436370" algn="l"/>
                <a:tab pos="1437005" algn="l"/>
              </a:tabLst>
            </a:pP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Precisión por modelo después del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re-muestreo</a:t>
            </a: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datos.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8F2779-E864-2CB2-B76E-249BFA74A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" y="4262612"/>
            <a:ext cx="4194006" cy="144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37B7F-26B5-195C-D52F-15EE0478DD3F}"/>
              </a:ext>
            </a:extLst>
          </p:cNvPr>
          <p:cNvSpPr txBox="1"/>
          <p:nvPr/>
        </p:nvSpPr>
        <p:spPr>
          <a:xfrm>
            <a:off x="925068" y="3616281"/>
            <a:ext cx="468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Tiempo de ejecución de los modelos después del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re-muestreo</a:t>
            </a: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datos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04F3D-6538-FE8C-4F18-8B7B1278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68" y="4449892"/>
            <a:ext cx="2447227" cy="8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1F0687-A244-E4F2-BBCD-DB4356D05F67}"/>
              </a:ext>
            </a:extLst>
          </p:cNvPr>
          <p:cNvSpPr txBox="1"/>
          <p:nvPr/>
        </p:nvSpPr>
        <p:spPr>
          <a:xfrm>
            <a:off x="6251448" y="375478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Peso de los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es-PE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cada tipo.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2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0C4D-5730-3A8C-F11C-1C0462F0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Recomendaciones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75F0-8C32-5125-16CC-597899D5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24130" algn="just">
              <a:lnSpc>
                <a:spcPct val="100000"/>
              </a:lnSpc>
              <a:spcBef>
                <a:spcPts val="70"/>
              </a:spcBef>
            </a:pPr>
            <a:r>
              <a:rPr lang="es-PE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recomienda categorizar cada falla en normal, alerta, crítico por cada tipo de falla, para poder tener mayor control de las fallas de los rodamientos, y generar mejor análisis de estos.</a:t>
            </a:r>
          </a:p>
          <a:p>
            <a:r>
              <a:rPr lang="es-PE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recomienda pasar un filtro pasa altas y hallar la envolvente de las frecuencias para que se resalte mejor las fallas de rodamientos.</a:t>
            </a:r>
            <a:endParaRPr lang="en-US" sz="4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87BDF2-20A2-8F89-0BEA-7BFAE4AB89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704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05D1-8A71-29A8-3D9D-A3630A65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Conclusiones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1BE4-DA74-EA5D-E38E-1A0B15AD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7" y="2216332"/>
            <a:ext cx="10515600" cy="378387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>
              <a:spcBef>
                <a:spcPts val="25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concluye que el mejor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trabajar es el de características con menor peso, mejor tiempo de ejecución y precisión (1Mb peso, 0.1 tiempo de ejecución), el cual tiene ocupe menor espacio comparado con el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tiempo (1,483Mb peso, 6:40 tiempo de ejecución) y frecuencias (880Mb peso, 2:32 tiempo de ejecución).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5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5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concluye que el modelo con mejor desempeño tanto en precisión, tiempo de ejecución, para el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características es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fores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presión de 0.99 y tiempo de ejecución promedio 0.2 segundos.</a:t>
            </a:r>
            <a:b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25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concluye que el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remuestreo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fue acertado ya que mejora el desempeño en general de todos los modelos de machine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en especial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 cual se ve beneficiada incrementando una precisión promedio de 0.65 a 0.95 para los modelos de machine </a:t>
            </a:r>
            <a:r>
              <a:rPr lang="es-PE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es-PE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419" dirty="0"/>
          </a:p>
          <a:p>
            <a:pPr marL="514350" indent="-514350">
              <a:buAutoNum type="arabicPeriod"/>
            </a:pPr>
            <a:endParaRPr lang="es-419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432FBC-8DB1-B0FB-0F5A-4C0FCE8779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7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CB26-DDF2-3CB9-5071-BE357035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Resumen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2FBA-CAF8-8CE5-06DC-BDF528E2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419" dirty="0"/>
              <a:t>El objetivo principal es de la implementación de modelos supervisados de machine </a:t>
            </a:r>
            <a:r>
              <a:rPr lang="es-419" dirty="0" err="1"/>
              <a:t>learning</a:t>
            </a:r>
            <a:r>
              <a:rPr lang="es-419" dirty="0"/>
              <a:t> para poder determinar si un rodamiento presenta falla de pista exterior o no, también evaluación del mejor tratamiento de datos para optimizar resultados, para ello se hace uso de datos de vibración en un rodamiento el cual presenta un inicio normal y en el tiempo es llevado a la falla.</a:t>
            </a:r>
          </a:p>
          <a:p>
            <a:r>
              <a:rPr lang="en-US" dirty="0"/>
              <a:t>Se </a:t>
            </a:r>
            <a:r>
              <a:rPr lang="en-US" dirty="0" err="1"/>
              <a:t>aplican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Extreme 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r>
              <a:rPr lang="en-US" dirty="0"/>
              <a:t>Se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3 datasets </a:t>
            </a:r>
            <a:r>
              <a:rPr lang="en-US" dirty="0" err="1"/>
              <a:t>distintos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(20,480 variables + 1 variables </a:t>
            </a:r>
            <a:r>
              <a:rPr lang="en-US" dirty="0" err="1"/>
              <a:t>objetivo</a:t>
            </a:r>
            <a:r>
              <a:rPr lang="en-US" dirty="0"/>
              <a:t>, </a:t>
            </a:r>
            <a:r>
              <a:rPr lang="es-419" dirty="0"/>
              <a:t>6706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frecuencias</a:t>
            </a:r>
            <a:r>
              <a:rPr lang="en-US" dirty="0"/>
              <a:t> (10,240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s-MX" dirty="0"/>
              <a:t>registros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Dataset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estadisticas</a:t>
            </a:r>
            <a:r>
              <a:rPr lang="en-US" dirty="0"/>
              <a:t> de </a:t>
            </a:r>
            <a:r>
              <a:rPr lang="en-US" dirty="0" err="1"/>
              <a:t>señales</a:t>
            </a:r>
            <a:r>
              <a:rPr lang="en-US" dirty="0"/>
              <a:t>(9 variables + 1 variables </a:t>
            </a:r>
            <a:r>
              <a:rPr lang="en-US" dirty="0" err="1"/>
              <a:t>objetivo</a:t>
            </a:r>
            <a:r>
              <a:rPr lang="en-US" dirty="0"/>
              <a:t>, </a:t>
            </a:r>
            <a:r>
              <a:rPr lang="es-419" dirty="0"/>
              <a:t>6706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4AE696-DF30-8E9D-3AE9-4D24FE2397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3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2F44-0D8E-02EC-78F3-CD5372AF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Introducción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4F65-9DA1-17A6-04C7-869BC344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49" y="1542597"/>
            <a:ext cx="3640182" cy="464729"/>
          </a:xfrm>
        </p:spPr>
        <p:txBody>
          <a:bodyPr>
            <a:normAutofit lnSpcReduction="10000"/>
          </a:bodyPr>
          <a:lstStyle/>
          <a:p>
            <a:r>
              <a:rPr lang="es-419" dirty="0"/>
              <a:t>Elemento rodante: </a:t>
            </a:r>
          </a:p>
          <a:p>
            <a:endParaRPr lang="en-US" dirty="0"/>
          </a:p>
        </p:txBody>
      </p:sp>
      <p:pic>
        <p:nvPicPr>
          <p:cNvPr id="2050" name="Picture 2" descr="frecuencias de fallo de un rodamiento ...">
            <a:extLst>
              <a:ext uri="{FF2B5EF4-FFF2-40B4-BE49-F238E27FC236}">
                <a16:creationId xmlns:a16="http://schemas.microsoft.com/office/drawing/2014/main" id="{354AF2F0-C936-BE69-AF41-07F2C145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91" y="1921185"/>
            <a:ext cx="2684859" cy="18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ntenimiento de Chumaceras y cojinetes para minería y construcciónes">
            <a:extLst>
              <a:ext uri="{FF2B5EF4-FFF2-40B4-BE49-F238E27FC236}">
                <a16:creationId xmlns:a16="http://schemas.microsoft.com/office/drawing/2014/main" id="{4ADE780A-FAE4-BD4D-FA6D-9E96BE436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9" y="4337551"/>
            <a:ext cx="2993572" cy="18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293AD3-DC8C-E9A7-8DBF-C91AC8D888DC}"/>
              </a:ext>
            </a:extLst>
          </p:cNvPr>
          <p:cNvSpPr txBox="1">
            <a:spLocks/>
          </p:cNvSpPr>
          <p:nvPr/>
        </p:nvSpPr>
        <p:spPr>
          <a:xfrm>
            <a:off x="1076597" y="3815535"/>
            <a:ext cx="3839392" cy="464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Usos de rodamientos: 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C9512-234F-BD3F-A69E-0B31D3C8F73F}"/>
              </a:ext>
            </a:extLst>
          </p:cNvPr>
          <p:cNvSpPr txBox="1">
            <a:spLocks/>
          </p:cNvSpPr>
          <p:nvPr/>
        </p:nvSpPr>
        <p:spPr>
          <a:xfrm>
            <a:off x="6305006" y="1542597"/>
            <a:ext cx="3839392" cy="464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Fallas de rodamientos</a:t>
            </a:r>
          </a:p>
          <a:p>
            <a:endParaRPr lang="en-US" dirty="0"/>
          </a:p>
        </p:txBody>
      </p:sp>
      <p:pic>
        <p:nvPicPr>
          <p:cNvPr id="2054" name="Picture 6" descr="Tipos y usos de rodamientos imágenes 2">
            <a:extLst>
              <a:ext uri="{FF2B5EF4-FFF2-40B4-BE49-F238E27FC236}">
                <a16:creationId xmlns:a16="http://schemas.microsoft.com/office/drawing/2014/main" id="{7DB69501-A73B-AA0D-4358-848F938D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625" y="4299657"/>
            <a:ext cx="2387620" cy="19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ñal de vibración del rodamiento sin falla. La Fig. 7 muestra el... |  Download Scientific Diagram">
            <a:extLst>
              <a:ext uri="{FF2B5EF4-FFF2-40B4-BE49-F238E27FC236}">
                <a16:creationId xmlns:a16="http://schemas.microsoft.com/office/drawing/2014/main" id="{95F03396-A226-7D32-242F-E12BF386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25" y="2007326"/>
            <a:ext cx="2433954" cy="260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203AAC5-00F2-10D9-4801-D0F54257FF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1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EBF8-02F9-39BB-A296-6B93635F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Introducción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13183-2482-3078-9F16-ABA91DF0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5" y="1605534"/>
            <a:ext cx="3007631" cy="4185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B724F-4081-FD4F-24BA-26B32EF2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33" y="687982"/>
            <a:ext cx="3709853" cy="2463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E676C-BD18-1C85-247F-2F1F9463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404" y="3429000"/>
            <a:ext cx="4184470" cy="2408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9984FE-5E94-C850-72AD-5C726B643DCF}"/>
              </a:ext>
            </a:extLst>
          </p:cNvPr>
          <p:cNvSpPr txBox="1"/>
          <p:nvPr/>
        </p:nvSpPr>
        <p:spPr>
          <a:xfrm>
            <a:off x="1210491" y="5791269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18B12-46B2-AE11-2939-2DD9458B803D}"/>
              </a:ext>
            </a:extLst>
          </p:cNvPr>
          <p:cNvSpPr txBox="1"/>
          <p:nvPr/>
        </p:nvSpPr>
        <p:spPr>
          <a:xfrm>
            <a:off x="5826033" y="3149315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C5420-71E0-24BA-EB62-8807C8CC0E74}"/>
              </a:ext>
            </a:extLst>
          </p:cNvPr>
          <p:cNvSpPr txBox="1"/>
          <p:nvPr/>
        </p:nvSpPr>
        <p:spPr>
          <a:xfrm>
            <a:off x="5826033" y="5745583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3D6AA-D0FA-7721-873C-8604ADBF896F}"/>
              </a:ext>
            </a:extLst>
          </p:cNvPr>
          <p:cNvSpPr txBox="1"/>
          <p:nvPr/>
        </p:nvSpPr>
        <p:spPr>
          <a:xfrm>
            <a:off x="661850" y="6252754"/>
            <a:ext cx="1132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Figura 1 y 2, Referencias Daños de rodamientos [SKF], Figura 3, Referencia de Averías de los rodamientos [FAG]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8F3B0C8-6350-73DE-EE17-EE228A1C2A9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9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409A-B8D3-5330-0B10-43BDA6A6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Problemática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B5F1-2B18-54EF-9C38-CEB89BA01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5851" cy="4351338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La falla de rodamientos es una de las principales causas de fallos en maquinaria industrial. Un rodamiento defectuoso puede causar paradas imprevistas, lo que resulta en costosos tiempos de inactividad y posibles daños adicionales a la maquinaria.</a:t>
            </a:r>
          </a:p>
          <a:p>
            <a:r>
              <a:rPr lang="es-ES" dirty="0"/>
              <a:t>Se requiere un sistema eficiente para monitorear y controlar la evolución de las fallas en los rodamientos. Esto permitirá programar el reemplazo de los rodamientos de manera planificada, minimizando el impacto en la producción y evitando paradas imprevistas.</a:t>
            </a:r>
          </a:p>
          <a:p>
            <a:endParaRPr lang="en-US" dirty="0"/>
          </a:p>
        </p:txBody>
      </p:sp>
      <p:pic>
        <p:nvPicPr>
          <p:cNvPr id="5122" name="Picture 2" descr="Molino de bolas fotografías e imágenes de alta resolución - Alamy">
            <a:extLst>
              <a:ext uri="{FF2B5EF4-FFF2-40B4-BE49-F238E27FC236}">
                <a16:creationId xmlns:a16="http://schemas.microsoft.com/office/drawing/2014/main" id="{9C1B76FF-70D5-7CB7-19DE-5ECBDFDC8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b="11149"/>
          <a:stretch/>
        </p:blipFill>
        <p:spPr bwMode="auto">
          <a:xfrm>
            <a:off x="6740466" y="1825625"/>
            <a:ext cx="4077138" cy="31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878B55-ED72-727B-62D0-46C8CF98C9D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6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AEB-E828-03B0-4ADA-D1A0392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C96-2FF2-5C56-C30E-9A40EB28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6" y="1825625"/>
            <a:ext cx="10611374" cy="728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(20,480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4F983-8B78-16AA-250E-9AA4DF858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210492" y="2840963"/>
            <a:ext cx="7933509" cy="1176073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2B952554-DAF0-11CD-0F22-B1E56F544CC8}"/>
              </a:ext>
            </a:extLst>
          </p:cNvPr>
          <p:cNvSpPr/>
          <p:nvPr/>
        </p:nvSpPr>
        <p:spPr>
          <a:xfrm>
            <a:off x="9349571" y="2879303"/>
            <a:ext cx="570411" cy="26867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0C603-86FE-D9F2-BD47-BED06CE21926}"/>
              </a:ext>
            </a:extLst>
          </p:cNvPr>
          <p:cNvSpPr txBox="1"/>
          <p:nvPr/>
        </p:nvSpPr>
        <p:spPr>
          <a:xfrm>
            <a:off x="10029039" y="4038034"/>
            <a:ext cx="2040194" cy="123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6706 registros, cada registro representa una fecha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7D248B-29B6-6102-7980-DF8B23315400}"/>
              </a:ext>
            </a:extLst>
          </p:cNvPr>
          <p:cNvSpPr/>
          <p:nvPr/>
        </p:nvSpPr>
        <p:spPr>
          <a:xfrm rot="5400000">
            <a:off x="4948666" y="1827922"/>
            <a:ext cx="570411" cy="80467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0BA9D-9AE6-43D5-D19B-B6F5D22A4ABC}"/>
              </a:ext>
            </a:extLst>
          </p:cNvPr>
          <p:cNvSpPr txBox="1"/>
          <p:nvPr/>
        </p:nvSpPr>
        <p:spPr>
          <a:xfrm>
            <a:off x="3453468" y="6136510"/>
            <a:ext cx="440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20,480 variables (amplitudes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0BCACF-E1BB-E958-EDAF-6F9232A64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06"/>
          <a:stretch/>
        </p:blipFill>
        <p:spPr>
          <a:xfrm>
            <a:off x="1210492" y="4399577"/>
            <a:ext cx="7933509" cy="116652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C3412CF-7DD8-6D3B-ABE6-4803C482FE9D}"/>
              </a:ext>
            </a:extLst>
          </p:cNvPr>
          <p:cNvSpPr/>
          <p:nvPr/>
        </p:nvSpPr>
        <p:spPr>
          <a:xfrm>
            <a:off x="4962088" y="4103510"/>
            <a:ext cx="570411" cy="200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6FED057-712B-EC16-776C-F762D47F90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16FB1-F7AE-8D6C-B4EC-B23D6EBDE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538" y="2354396"/>
            <a:ext cx="162900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CAEB-E828-03B0-4ADA-D1A03929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1C96-2FF2-5C56-C30E-9A40EB28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6" y="1825625"/>
            <a:ext cx="10611374" cy="72882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Dataset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frecuencias</a:t>
            </a:r>
            <a:r>
              <a:rPr lang="en-US" dirty="0"/>
              <a:t> (10,240 variables + 1 variables </a:t>
            </a:r>
            <a:r>
              <a:rPr lang="en-US" dirty="0" err="1"/>
              <a:t>objetivo</a:t>
            </a:r>
            <a:r>
              <a:rPr lang="en-US" dirty="0"/>
              <a:t>, 6706 </a:t>
            </a:r>
            <a:r>
              <a:rPr lang="en-US" dirty="0" err="1"/>
              <a:t>registros</a:t>
            </a:r>
            <a:r>
              <a:rPr lang="en-US" dirty="0"/>
              <a:t>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B952554-DAF0-11CD-0F22-B1E56F544CC8}"/>
              </a:ext>
            </a:extLst>
          </p:cNvPr>
          <p:cNvSpPr/>
          <p:nvPr/>
        </p:nvSpPr>
        <p:spPr>
          <a:xfrm>
            <a:off x="9349571" y="2879303"/>
            <a:ext cx="570411" cy="26867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0C603-86FE-D9F2-BD47-BED06CE21926}"/>
              </a:ext>
            </a:extLst>
          </p:cNvPr>
          <p:cNvSpPr txBox="1"/>
          <p:nvPr/>
        </p:nvSpPr>
        <p:spPr>
          <a:xfrm>
            <a:off x="10029040" y="4038033"/>
            <a:ext cx="19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6706</a:t>
            </a:r>
            <a:r>
              <a:rPr lang="es-419" dirty="0"/>
              <a:t> registros, cada registro representa una fecha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37D248B-29B6-6102-7980-DF8B23315400}"/>
              </a:ext>
            </a:extLst>
          </p:cNvPr>
          <p:cNvSpPr/>
          <p:nvPr/>
        </p:nvSpPr>
        <p:spPr>
          <a:xfrm rot="5400000">
            <a:off x="4948666" y="1827922"/>
            <a:ext cx="570411" cy="80467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0BA9D-9AE6-43D5-D19B-B6F5D22A4ABC}"/>
              </a:ext>
            </a:extLst>
          </p:cNvPr>
          <p:cNvSpPr txBox="1"/>
          <p:nvPr/>
        </p:nvSpPr>
        <p:spPr>
          <a:xfrm>
            <a:off x="3453468" y="6136510"/>
            <a:ext cx="440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10,240 variables (amplitudes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6C77D-BB54-362C-E89D-F7A8FCC9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174459" y="2861959"/>
            <a:ext cx="7998902" cy="1185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9536E-98D1-3C6A-B5C6-669409524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68"/>
          <a:stretch/>
        </p:blipFill>
        <p:spPr>
          <a:xfrm>
            <a:off x="1195452" y="4485843"/>
            <a:ext cx="7977909" cy="1185767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DB56D1BA-3624-3EF9-26C2-33CFB7A0AC61}"/>
              </a:ext>
            </a:extLst>
          </p:cNvPr>
          <p:cNvSpPr/>
          <p:nvPr/>
        </p:nvSpPr>
        <p:spPr>
          <a:xfrm>
            <a:off x="4948665" y="4166764"/>
            <a:ext cx="570411" cy="200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02417D5-1CE8-8965-B595-FF619A35F6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2E45-A40C-0051-FB3D-D47C3357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Descripción de los datos (variables)</a:t>
            </a:r>
            <a:endParaRPr lang="en-US" dirty="0"/>
          </a:p>
        </p:txBody>
      </p:sp>
      <p:pic>
        <p:nvPicPr>
          <p:cNvPr id="6146" name="Picture 2" descr="Daño en Rodamientos - Predictiva21">
            <a:extLst>
              <a:ext uri="{FF2B5EF4-FFF2-40B4-BE49-F238E27FC236}">
                <a16:creationId xmlns:a16="http://schemas.microsoft.com/office/drawing/2014/main" id="{E0BEF8D5-3B98-5EED-706C-0E7F9D5D48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0"/>
          <a:stretch/>
        </p:blipFill>
        <p:spPr bwMode="auto">
          <a:xfrm>
            <a:off x="7491838" y="2140990"/>
            <a:ext cx="2455789" cy="40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ño en Rodamientos - Predictiva21">
            <a:extLst>
              <a:ext uri="{FF2B5EF4-FFF2-40B4-BE49-F238E27FC236}">
                <a16:creationId xmlns:a16="http://schemas.microsoft.com/office/drawing/2014/main" id="{E55300F8-1313-966E-176F-5A059E7F6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7"/>
          <a:stretch/>
        </p:blipFill>
        <p:spPr bwMode="auto">
          <a:xfrm>
            <a:off x="9604077" y="2070430"/>
            <a:ext cx="1992086" cy="38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5F19F8-B27F-9A60-02D0-AB9AE677AF14}"/>
              </a:ext>
            </a:extLst>
          </p:cNvPr>
          <p:cNvSpPr txBox="1">
            <a:spLocks/>
          </p:cNvSpPr>
          <p:nvPr/>
        </p:nvSpPr>
        <p:spPr>
          <a:xfrm>
            <a:off x="742426" y="1436756"/>
            <a:ext cx="10611374" cy="728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Variable </a:t>
            </a:r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asigna</a:t>
            </a:r>
            <a:r>
              <a:rPr lang="en-US" dirty="0"/>
              <a:t> </a:t>
            </a:r>
            <a:r>
              <a:rPr lang="en-US" dirty="0" err="1"/>
              <a:t>estudiando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dominio</a:t>
            </a:r>
            <a:r>
              <a:rPr lang="en-US" dirty="0"/>
              <a:t> de </a:t>
            </a:r>
            <a:r>
              <a:rPr lang="en-US" dirty="0" err="1"/>
              <a:t>frecuencias</a:t>
            </a:r>
            <a:r>
              <a:rPr lang="en-US" dirty="0"/>
              <a:t>, se </a:t>
            </a:r>
            <a:r>
              <a:rPr lang="en-US" dirty="0" err="1"/>
              <a:t>caracteriza</a:t>
            </a:r>
            <a:r>
              <a:rPr lang="en-US" dirty="0"/>
              <a:t> la </a:t>
            </a:r>
            <a:r>
              <a:rPr lang="en-US" dirty="0" err="1"/>
              <a:t>falla</a:t>
            </a:r>
            <a:r>
              <a:rPr lang="en-US" dirty="0"/>
              <a:t> y se </a:t>
            </a:r>
            <a:r>
              <a:rPr lang="en-US" dirty="0" err="1"/>
              <a:t>agrega</a:t>
            </a:r>
            <a:r>
              <a:rPr lang="en-US" dirty="0"/>
              <a:t> la </a:t>
            </a:r>
            <a:r>
              <a:rPr lang="en-US" dirty="0" err="1"/>
              <a:t>columna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al dataset.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A9943-FB60-69A4-93C4-3D3F7F58710D}"/>
              </a:ext>
            </a:extLst>
          </p:cNvPr>
          <p:cNvSpPr txBox="1"/>
          <p:nvPr/>
        </p:nvSpPr>
        <p:spPr>
          <a:xfrm>
            <a:off x="838200" y="53721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Período</a:t>
            </a:r>
            <a:r>
              <a:rPr lang="en-US" dirty="0"/>
              <a:t>: February 12, 2004 10:32:39 a February 19, 2004 06:22:39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82C41-1772-2276-AFAD-E5B6A2621040}"/>
              </a:ext>
            </a:extLst>
          </p:cNvPr>
          <p:cNvSpPr txBox="1"/>
          <p:nvPr/>
        </p:nvSpPr>
        <p:spPr>
          <a:xfrm>
            <a:off x="838200" y="5863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Comienzo</a:t>
            </a:r>
            <a:r>
              <a:rPr lang="en-US" dirty="0"/>
              <a:t> de </a:t>
            </a:r>
            <a:r>
              <a:rPr lang="en-US" dirty="0" err="1"/>
              <a:t>falla</a:t>
            </a:r>
            <a:r>
              <a:rPr lang="en-US" dirty="0"/>
              <a:t>: 2004-02-16 03:52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9B698D-0924-1969-94A5-80B0BAB2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249961" y="2187647"/>
            <a:ext cx="6129246" cy="940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371CD-FF34-DD76-C7D9-B643262E1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60"/>
          <a:stretch/>
        </p:blipFill>
        <p:spPr>
          <a:xfrm>
            <a:off x="1249960" y="4175529"/>
            <a:ext cx="6129246" cy="948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96EA83-4007-A6C6-A0B7-F9BA60AF2A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34"/>
          <a:stretch/>
        </p:blipFill>
        <p:spPr>
          <a:xfrm>
            <a:off x="1249960" y="3096883"/>
            <a:ext cx="6129246" cy="9681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EF3310-7A02-55AB-2DD8-29C795727DA0}"/>
              </a:ext>
            </a:extLst>
          </p:cNvPr>
          <p:cNvSpPr txBox="1"/>
          <p:nvPr/>
        </p:nvSpPr>
        <p:spPr>
          <a:xfrm>
            <a:off x="292216" y="2686901"/>
            <a:ext cx="9528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Normal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363D4-F018-4993-C73C-336126EF6283}"/>
              </a:ext>
            </a:extLst>
          </p:cNvPr>
          <p:cNvSpPr txBox="1"/>
          <p:nvPr/>
        </p:nvSpPr>
        <p:spPr>
          <a:xfrm>
            <a:off x="297110" y="3473958"/>
            <a:ext cx="9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Inicio de falla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B6CA1-A4BC-FAA1-F5FB-D6C7CBE32A0A}"/>
              </a:ext>
            </a:extLst>
          </p:cNvPr>
          <p:cNvSpPr txBox="1"/>
          <p:nvPr/>
        </p:nvSpPr>
        <p:spPr>
          <a:xfrm>
            <a:off x="297110" y="4640035"/>
            <a:ext cx="142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Falla catastrófica</a:t>
            </a:r>
            <a:endParaRPr lang="en-US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AAC543A-0456-4EB9-1D52-CF0DE0F589C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683" y="22203"/>
            <a:ext cx="1529884" cy="173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9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7808</TotalTime>
  <Words>1060</Words>
  <Application>Microsoft Office PowerPoint</Application>
  <PresentationFormat>Widescreen</PresentationFormat>
  <Paragraphs>156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Times New Roman</vt:lpstr>
      <vt:lpstr>Office Theme</vt:lpstr>
      <vt:lpstr>Diagnóstico de falla de rodamientos con Machine Learning</vt:lpstr>
      <vt:lpstr>Agenda</vt:lpstr>
      <vt:lpstr>Resumen</vt:lpstr>
      <vt:lpstr>Introducción</vt:lpstr>
      <vt:lpstr>Introducción</vt:lpstr>
      <vt:lpstr>Problemática</vt:lpstr>
      <vt:lpstr>Descripción de los datos (variables)</vt:lpstr>
      <vt:lpstr>Descripción de los datos (variables)</vt:lpstr>
      <vt:lpstr>Descripción de los datos (variables)</vt:lpstr>
      <vt:lpstr>Descripción de los datos (variables)</vt:lpstr>
      <vt:lpstr>Preparación de la información</vt:lpstr>
      <vt:lpstr>Modelos utilizados</vt:lpstr>
      <vt:lpstr>Resultados y comparaciones finales</vt:lpstr>
      <vt:lpstr>Resultados y comparaciones finales</vt:lpstr>
      <vt:lpstr>Resultados y comparaciones finales</vt:lpstr>
      <vt:lpstr>Resultados y comparaciones finales</vt:lpstr>
      <vt:lpstr>RE-SAMPLE</vt:lpstr>
      <vt:lpstr>Resultados y comparaciones finales</vt:lpstr>
      <vt:lpstr>Resultados y comparaciones finales</vt:lpstr>
      <vt:lpstr>Resultados y comparaciones finales</vt:lpstr>
      <vt:lpstr>Resultados y comparaciones finales</vt:lpstr>
      <vt:lpstr>Resumen</vt:lpstr>
      <vt:lpstr>Recomendaciones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 Callomamani</dc:creator>
  <cp:lastModifiedBy>Johan Manuel Callomamani Buendia</cp:lastModifiedBy>
  <cp:revision>27</cp:revision>
  <dcterms:created xsi:type="dcterms:W3CDTF">2024-08-03T05:31:13Z</dcterms:created>
  <dcterms:modified xsi:type="dcterms:W3CDTF">2024-08-15T16:18:14Z</dcterms:modified>
</cp:coreProperties>
</file>